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307" r:id="rId10"/>
    <p:sldId id="308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6232C-2E12-4890-8F07-FF37BF6163DD}">
  <a:tblStyle styleId="{A9C6232C-2E12-4890-8F07-FF37BF616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011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28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13287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375564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84149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604742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392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341882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126889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2638618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726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448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27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925025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79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1621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260850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991411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711287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388210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759410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20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925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0" r:id="rId18"/>
    <p:sldLayoutId id="2147483941" r:id="rId19"/>
    <p:sldLayoutId id="2147483942" r:id="rId20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7.jpg"/><Relationship Id="rId4" Type="http://schemas.openxmlformats.org/officeDocument/2006/relationships/image" Target="../media/image23.jp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5268687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rgbClr val="F4F4F6"/>
                </a:solidFill>
                <a:latin typeface="Roboto Medium"/>
                <a:ea typeface="Roboto Medium"/>
              </a:rPr>
              <a:t>TelegramBot</a:t>
            </a:r>
            <a:r>
              <a:rPr lang="ru-RU" dirty="0">
                <a:solidFill>
                  <a:srgbClr val="F4F4F6"/>
                </a:solidFill>
                <a:latin typeface="Roboto Medium"/>
                <a:ea typeface="Roboto Medium"/>
              </a:rPr>
              <a:t>   учета помесячного контроля затрат подотчетных средств для передвижения сотрудников на личном транспорте и транспорте в компании  монтажно-сервисной организации специализирующейся на системах </a:t>
            </a:r>
            <a:r>
              <a:rPr lang="ru-RU" dirty="0" err="1">
                <a:solidFill>
                  <a:srgbClr val="F4F4F6"/>
                </a:solidFill>
                <a:latin typeface="Roboto Medium"/>
                <a:ea typeface="Roboto Medium"/>
              </a:rPr>
              <a:t>ОВиК</a:t>
            </a:r>
            <a:r>
              <a:rPr lang="en-US" dirty="0">
                <a:solidFill>
                  <a:srgbClr val="F4F4F6"/>
                </a:solidFill>
                <a:latin typeface="Roboto Medium"/>
                <a:ea typeface="Roboto Medium"/>
              </a:rPr>
              <a:t> </a:t>
            </a:r>
            <a:r>
              <a:rPr lang="ru-RU" dirty="0">
                <a:solidFill>
                  <a:srgbClr val="F4F4F6"/>
                </a:solidFill>
                <a:latin typeface="Roboto Medium"/>
                <a:ea typeface="Roboto Medium"/>
              </a:rPr>
              <a:t>(отопление вентиляции и кондиционирования).</a:t>
            </a:r>
            <a:endParaRPr dirty="0">
              <a:solidFill>
                <a:srgbClr val="F4F4F6"/>
              </a:solidFill>
              <a:latin typeface="Roboto Medium"/>
              <a:ea typeface="Roboto Medium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Developer. Basic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77C8F-FF59-45C8-9B0C-1F0368F1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268" y="1153112"/>
            <a:ext cx="2837275" cy="28372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B3C657-08AB-40DC-ABA9-24BC23642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63" y="3617745"/>
            <a:ext cx="913118" cy="9131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08CF29-0AFD-4F57-97D5-CA66EDB0A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153" y="3617745"/>
            <a:ext cx="913118" cy="9131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FF2EBB-48A2-4F25-9389-9E2311A86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150" y="3742918"/>
            <a:ext cx="787945" cy="787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201132" y="101831"/>
            <a:ext cx="3190018" cy="61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accent4">
                    <a:lumMod val="75000"/>
                  </a:schemeClr>
                </a:solidFill>
              </a:rPr>
              <a:t>Структура  </a:t>
            </a:r>
            <a:r>
              <a:rPr lang="ru-RU" sz="3000" u="sng" dirty="0">
                <a:solidFill>
                  <a:schemeClr val="accent4">
                    <a:lumMod val="75000"/>
                  </a:schemeClr>
                </a:solidFill>
              </a:rPr>
              <a:t>меню</a:t>
            </a:r>
            <a:endParaRPr sz="30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5DBD7A-0893-4F0C-9A86-E9A82ACFC467}"/>
              </a:ext>
            </a:extLst>
          </p:cNvPr>
          <p:cNvSpPr txBox="1"/>
          <p:nvPr/>
        </p:nvSpPr>
        <p:spPr>
          <a:xfrm>
            <a:off x="3796141" y="701743"/>
            <a:ext cx="3067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Меню функции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User (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Пользователь)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7F285F-C9C4-4DD4-8F14-D5619B0DC666}"/>
              </a:ext>
            </a:extLst>
          </p:cNvPr>
          <p:cNvSpPr txBox="1"/>
          <p:nvPr/>
        </p:nvSpPr>
        <p:spPr>
          <a:xfrm>
            <a:off x="621522" y="717550"/>
            <a:ext cx="269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Регистрация вход пользователя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37F816-C3A4-4A94-BF2C-B0F452F5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94" y="1080501"/>
            <a:ext cx="1721599" cy="11627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48C608-F858-4239-BB42-32224460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2" y="1066661"/>
            <a:ext cx="1707535" cy="692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677671-0379-45B7-8B43-3127D6268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71" y="1080501"/>
            <a:ext cx="1761067" cy="1219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0709F4-6C32-4DAF-BF4F-62BBFA68E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71" y="3919538"/>
            <a:ext cx="1778572" cy="9644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03161C7-EEA5-40AA-B49E-08A7C1ABE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71" y="2452028"/>
            <a:ext cx="1761067" cy="1300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255EEC-253F-49C2-8691-EA451E30BEE7}"/>
              </a:ext>
            </a:extLst>
          </p:cNvPr>
          <p:cNvSpPr txBox="1"/>
          <p:nvPr/>
        </p:nvSpPr>
        <p:spPr>
          <a:xfrm>
            <a:off x="780977" y="1973074"/>
            <a:ext cx="306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Меню функции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Admin 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Администратор)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37057D-BB89-494D-8803-D7A4B17FE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89" y="2533630"/>
            <a:ext cx="1721599" cy="9927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AA79696-447D-4BAB-A1CA-0D8BB1AE0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635" y="3888921"/>
            <a:ext cx="1721599" cy="101853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2F85747-9FF1-447A-873A-8947A7A9E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9452" y="3894934"/>
            <a:ext cx="1721599" cy="105342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4FE9775-2EA5-4D00-B85F-CF46E9741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9452" y="2479341"/>
            <a:ext cx="1721599" cy="1252891"/>
          </a:xfrm>
          <a:prstGeom prst="rect">
            <a:avLst/>
          </a:prstGeom>
        </p:spPr>
      </p:pic>
      <p:sp>
        <p:nvSpPr>
          <p:cNvPr id="48" name="Стрелка: шеврон 47">
            <a:extLst>
              <a:ext uri="{FF2B5EF4-FFF2-40B4-BE49-F238E27FC236}">
                <a16:creationId xmlns:a16="http://schemas.microsoft.com/office/drawing/2014/main" id="{99DD9A49-7B3E-4350-896C-ABB95C520489}"/>
              </a:ext>
            </a:extLst>
          </p:cNvPr>
          <p:cNvSpPr/>
          <p:nvPr/>
        </p:nvSpPr>
        <p:spPr>
          <a:xfrm rot="2591321">
            <a:off x="2776167" y="3635221"/>
            <a:ext cx="180975" cy="234009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CC9A2995-DACA-4927-9113-524D2A388DAB}"/>
              </a:ext>
            </a:extLst>
          </p:cNvPr>
          <p:cNvSpPr/>
          <p:nvPr/>
        </p:nvSpPr>
        <p:spPr>
          <a:xfrm>
            <a:off x="4973023" y="1544873"/>
            <a:ext cx="180975" cy="234009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Стрелка: шеврон 57">
            <a:extLst>
              <a:ext uri="{FF2B5EF4-FFF2-40B4-BE49-F238E27FC236}">
                <a16:creationId xmlns:a16="http://schemas.microsoft.com/office/drawing/2014/main" id="{8F93FBA5-F925-44F0-A748-4B9E46645877}"/>
              </a:ext>
            </a:extLst>
          </p:cNvPr>
          <p:cNvSpPr/>
          <p:nvPr/>
        </p:nvSpPr>
        <p:spPr>
          <a:xfrm>
            <a:off x="4980940" y="2868118"/>
            <a:ext cx="180975" cy="234009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Стрелка: шеврон 64">
            <a:extLst>
              <a:ext uri="{FF2B5EF4-FFF2-40B4-BE49-F238E27FC236}">
                <a16:creationId xmlns:a16="http://schemas.microsoft.com/office/drawing/2014/main" id="{819799FC-E6CD-4E67-9F8A-3F91AE669435}"/>
              </a:ext>
            </a:extLst>
          </p:cNvPr>
          <p:cNvSpPr/>
          <p:nvPr/>
        </p:nvSpPr>
        <p:spPr>
          <a:xfrm>
            <a:off x="4973023" y="4304642"/>
            <a:ext cx="180975" cy="234009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Стрелка: шеврон 65">
            <a:extLst>
              <a:ext uri="{FF2B5EF4-FFF2-40B4-BE49-F238E27FC236}">
                <a16:creationId xmlns:a16="http://schemas.microsoft.com/office/drawing/2014/main" id="{7675565B-DD50-4BD2-97FA-6FF932FA827E}"/>
              </a:ext>
            </a:extLst>
          </p:cNvPr>
          <p:cNvSpPr/>
          <p:nvPr/>
        </p:nvSpPr>
        <p:spPr>
          <a:xfrm rot="5400000">
            <a:off x="1612946" y="3598773"/>
            <a:ext cx="180975" cy="234009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Стрелка: шеврон 66">
            <a:extLst>
              <a:ext uri="{FF2B5EF4-FFF2-40B4-BE49-F238E27FC236}">
                <a16:creationId xmlns:a16="http://schemas.microsoft.com/office/drawing/2014/main" id="{C5AF83F7-875B-4D89-8E63-E50BF18F0FEE}"/>
              </a:ext>
            </a:extLst>
          </p:cNvPr>
          <p:cNvSpPr/>
          <p:nvPr/>
        </p:nvSpPr>
        <p:spPr>
          <a:xfrm rot="5400000">
            <a:off x="3874547" y="2212203"/>
            <a:ext cx="180975" cy="234009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Стрелка: шеврон 67">
            <a:extLst>
              <a:ext uri="{FF2B5EF4-FFF2-40B4-BE49-F238E27FC236}">
                <a16:creationId xmlns:a16="http://schemas.microsoft.com/office/drawing/2014/main" id="{1D271C63-7646-4097-B74E-C951A7A1217C}"/>
              </a:ext>
            </a:extLst>
          </p:cNvPr>
          <p:cNvSpPr/>
          <p:nvPr/>
        </p:nvSpPr>
        <p:spPr>
          <a:xfrm>
            <a:off x="2655867" y="1341688"/>
            <a:ext cx="180975" cy="234009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Стрелка: шеврон 68">
            <a:extLst>
              <a:ext uri="{FF2B5EF4-FFF2-40B4-BE49-F238E27FC236}">
                <a16:creationId xmlns:a16="http://schemas.microsoft.com/office/drawing/2014/main" id="{5A03B39F-1CCF-4309-887D-8FE1ADAC70F7}"/>
              </a:ext>
            </a:extLst>
          </p:cNvPr>
          <p:cNvSpPr/>
          <p:nvPr/>
        </p:nvSpPr>
        <p:spPr>
          <a:xfrm rot="5400000">
            <a:off x="2035943" y="1793785"/>
            <a:ext cx="180975" cy="234009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8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76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766139399"/>
              </p:ext>
            </p:extLst>
          </p:nvPr>
        </p:nvGraphicFramePr>
        <p:xfrm>
          <a:off x="500550" y="1156903"/>
          <a:ext cx="7264425" cy="4299592"/>
        </p:xfrm>
        <a:graphic>
          <a:graphicData uri="http://schemas.openxmlformats.org/drawingml/2006/table">
            <a:tbl>
              <a:tblPr>
                <a:noFill/>
                <a:tableStyleId>{A9C6232C-2E12-4890-8F07-FF37BF6163DD}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60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Создал готовый  к использованию продукт применяя полученные знания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курсах 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OTUS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Повысил свои 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skills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подключил дополнительные пакеты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изучил их функционал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lang="ru-RU"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обработки ввода с клавиатуры 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Chat bot 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проекте реализован паттерн 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наблюдатель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. 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Есть идеи дополнительных инструментами для улучшения проекта.  Добавить реализацию - автомашина в ремонте / в пути. Переработать интерфейс ввода/вывода на использование </a:t>
                      </a:r>
                      <a:r>
                        <a:rPr lang="ru-RU" sz="16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инлайн</a:t>
                      </a: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клавиатуры. </a:t>
                      </a: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Времени потратил порядка 2х месяцев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0" y="1028700"/>
            <a:ext cx="7294563" cy="195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lt1"/>
                </a:solidFill>
              </a:rPr>
              <a:t>Спасибо за внимание!</a:t>
            </a:r>
            <a:br>
              <a:rPr lang="en-US" sz="5000" dirty="0">
                <a:solidFill>
                  <a:schemeClr val="lt1"/>
                </a:solidFill>
              </a:rPr>
            </a:br>
            <a:br>
              <a:rPr lang="en-US" sz="5000" dirty="0">
                <a:solidFill>
                  <a:schemeClr val="lt1"/>
                </a:solidFill>
              </a:rPr>
            </a:b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92;p141">
            <a:extLst>
              <a:ext uri="{FF2B5EF4-FFF2-40B4-BE49-F238E27FC236}">
                <a16:creationId xmlns:a16="http://schemas.microsoft.com/office/drawing/2014/main" id="{09BD19EE-39B4-498C-AF72-2CBECF3FFE8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513" y="2684456"/>
            <a:ext cx="929125" cy="9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72;p107">
            <a:extLst>
              <a:ext uri="{FF2B5EF4-FFF2-40B4-BE49-F238E27FC236}">
                <a16:creationId xmlns:a16="http://schemas.microsoft.com/office/drawing/2014/main" id="{AB5B20AB-8AFB-4ED3-B0B5-BDEEFE44FACA}"/>
              </a:ext>
            </a:extLst>
          </p:cNvPr>
          <p:cNvSpPr/>
          <p:nvPr/>
        </p:nvSpPr>
        <p:spPr>
          <a:xfrm>
            <a:off x="895363" y="2139475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577;p107">
            <a:extLst>
              <a:ext uri="{FF2B5EF4-FFF2-40B4-BE49-F238E27FC236}">
                <a16:creationId xmlns:a16="http://schemas.microsoft.com/office/drawing/2014/main" id="{71689A37-6099-4183-9576-3695B37413F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583" y="3108225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8;p107">
            <a:extLst>
              <a:ext uri="{FF2B5EF4-FFF2-40B4-BE49-F238E27FC236}">
                <a16:creationId xmlns:a16="http://schemas.microsoft.com/office/drawing/2014/main" id="{BB02D2A8-DC43-4EB2-BCDD-5C8BFB70DA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7063" y="2432153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9;p107">
            <a:extLst>
              <a:ext uri="{FF2B5EF4-FFF2-40B4-BE49-F238E27FC236}">
                <a16:creationId xmlns:a16="http://schemas.microsoft.com/office/drawing/2014/main" id="{99033629-3010-451E-B301-DA785C8F3DB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011" y="2473590"/>
            <a:ext cx="941925" cy="12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82640" y="748423"/>
            <a:ext cx="7904712" cy="2439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u="sng" dirty="0">
                <a:solidFill>
                  <a:schemeClr val="accent4">
                    <a:lumMod val="75000"/>
                  </a:schemeClr>
                </a:solidFill>
              </a:rPr>
              <a:t>Защита проекта</a:t>
            </a:r>
            <a:br>
              <a:rPr lang="ru-RU" sz="1800" u="sng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ru-RU" sz="2800" u="sng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" sz="1800" dirty="0">
                <a:solidFill>
                  <a:schemeClr val="accent4">
                    <a:lumMod val="75000"/>
                  </a:schemeClr>
                </a:solidFill>
              </a:rPr>
              <a:t>Тема: 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Telegram </a:t>
            </a:r>
            <a:r>
              <a:rPr lang="ru-RU" sz="1800" dirty="0" err="1">
                <a:solidFill>
                  <a:schemeClr val="accent4">
                    <a:lumMod val="75000"/>
                  </a:schemeClr>
                </a:solidFill>
              </a:rPr>
              <a:t>Bot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  учета помесячного контроля затрат подотчетных средств для передвижения сотрудников на личном транспорте и транспорте в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компании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монтажно-сервисной организации специализирующейся на системах </a:t>
            </a:r>
            <a:r>
              <a:rPr lang="ru-RU" sz="1800" dirty="0" err="1">
                <a:solidFill>
                  <a:schemeClr val="accent4">
                    <a:lumMod val="75000"/>
                  </a:schemeClr>
                </a:solidFill>
              </a:rPr>
              <a:t>ОВиК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HVAC 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(отопление вентиляции </a:t>
            </a:r>
            <a:br>
              <a:rPr lang="en-US" sz="18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и кондиционирования). 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917512" y="335720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Алексей Благов 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917512" y="3695820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систем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ОВиК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/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HVAC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CA63-11AF-40D7-89FE-D214EFD1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70" y="3402662"/>
            <a:ext cx="970584" cy="1248469"/>
          </a:xfrm>
          <a:prstGeom prst="rect">
            <a:avLst/>
          </a:prstGeom>
        </p:spPr>
      </p:pic>
      <p:sp>
        <p:nvSpPr>
          <p:cNvPr id="10" name="Google Shape;572;p107">
            <a:extLst>
              <a:ext uri="{FF2B5EF4-FFF2-40B4-BE49-F238E27FC236}">
                <a16:creationId xmlns:a16="http://schemas.microsoft.com/office/drawing/2014/main" id="{35705F87-412B-4A4C-B18B-E352658BB698}"/>
              </a:ext>
            </a:extLst>
          </p:cNvPr>
          <p:cNvSpPr/>
          <p:nvPr/>
        </p:nvSpPr>
        <p:spPr>
          <a:xfrm>
            <a:off x="6205055" y="104345"/>
            <a:ext cx="2609234" cy="139242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577;p107">
            <a:extLst>
              <a:ext uri="{FF2B5EF4-FFF2-40B4-BE49-F238E27FC236}">
                <a16:creationId xmlns:a16="http://schemas.microsoft.com/office/drawing/2014/main" id="{AAB4B32D-C57D-4EA4-AF86-46D0518323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040" y="819640"/>
            <a:ext cx="1364049" cy="4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8;p107">
            <a:extLst>
              <a:ext uri="{FF2B5EF4-FFF2-40B4-BE49-F238E27FC236}">
                <a16:creationId xmlns:a16="http://schemas.microsoft.com/office/drawing/2014/main" id="{EBF9A289-45A6-43EC-A8D0-9225DC5F3B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37" y="329142"/>
            <a:ext cx="1364023" cy="40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9;p107">
            <a:extLst>
              <a:ext uri="{FF2B5EF4-FFF2-40B4-BE49-F238E27FC236}">
                <a16:creationId xmlns:a16="http://schemas.microsoft.com/office/drawing/2014/main" id="{D9646A7C-A609-40D3-AC52-2378A60E611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5605" y="391301"/>
            <a:ext cx="763532" cy="83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40420333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2160700" y="219373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432023782"/>
              </p:ext>
            </p:extLst>
          </p:nvPr>
        </p:nvGraphicFramePr>
        <p:xfrm>
          <a:off x="446616" y="2382125"/>
          <a:ext cx="7239000" cy="2331189"/>
        </p:xfrm>
        <a:graphic>
          <a:graphicData uri="http://schemas.openxmlformats.org/drawingml/2006/table">
            <a:tbl>
              <a:tblPr>
                <a:noFill/>
                <a:tableStyleId>{A9C6232C-2E12-4890-8F07-FF37BF6163DD}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разработать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посредством полученных знаний на курсе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TelegramBot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дополнительный материал 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реализации задачи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Внедрить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TelegramBot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работу компании упростив работу сотрудникам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Отрефлексировать работу, добавить необходимый инструментарий в рабочий  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TelegramBot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sng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</a:t>
                      </a:r>
                      <a:r>
                        <a:rPr lang="en-US" sz="1400" u="sng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r>
                        <a:rPr lang="en-US" sz="14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https://github.com/Alexey-Blagov/Project_Work_My_Telegram_bot_ver.1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485900" y="962758"/>
            <a:ext cx="6029850" cy="12177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accent4">
                    <a:lumMod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Автоматический сбор данных, возможность добавления расходов в режиме реального времени, а также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accent4">
                    <a:lumMod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отчеты по расходам за месяц. Это позволит сотрудникам  легко и быстро фиксировать свои затраты, а  руководству — контролировать бюджет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accent4">
                    <a:lumMod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и компенсировать траты.</a:t>
            </a:r>
          </a:p>
        </p:txBody>
      </p:sp>
      <p:pic>
        <p:nvPicPr>
          <p:cNvPr id="5" name="Google Shape;575;p107">
            <a:extLst>
              <a:ext uri="{FF2B5EF4-FFF2-40B4-BE49-F238E27FC236}">
                <a16:creationId xmlns:a16="http://schemas.microsoft.com/office/drawing/2014/main" id="{73B6F2B5-2610-4238-8350-A02E3B2A6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2" y="1102143"/>
            <a:ext cx="941939" cy="84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623400" y="341511"/>
            <a:ext cx="8520600" cy="836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chemeClr val="accent4">
                    <a:lumMod val="75000"/>
                  </a:schemeClr>
                </a:solidFill>
              </a:rPr>
              <a:t>Какие технологии использовались</a:t>
            </a:r>
            <a:endParaRPr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940756660"/>
              </p:ext>
            </p:extLst>
          </p:nvPr>
        </p:nvGraphicFramePr>
        <p:xfrm>
          <a:off x="908539" y="1207222"/>
          <a:ext cx="7239000" cy="4997300"/>
        </p:xfrm>
        <a:graphic>
          <a:graphicData uri="http://schemas.openxmlformats.org/drawingml/2006/table">
            <a:tbl>
              <a:tblPr>
                <a:noFill/>
                <a:tableStyleId>{A9C6232C-2E12-4890-8F07-FF37BF6163DD}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2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Dot NET 8.0, Visual Studio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2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 Bot API ver. 22.3.0 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2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EF Core, PGSQL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99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EPPlus 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пакет формирования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Excel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Html Agility Pack  </a:t>
                      </a:r>
                    </a:p>
                    <a:p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Microsoft Extensions Configuration Json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 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Контроль версий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 CI/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С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 </a:t>
                      </a:r>
                      <a:endParaRPr lang="ru-RU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Observer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2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59DBB-A887-48C1-B014-1D41F024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89535" y="1263966"/>
            <a:ext cx="338504" cy="3385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AFD83-1CD7-4C75-8109-4208D72D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317" y="1246788"/>
            <a:ext cx="372860" cy="3728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150D9C-A844-47EB-975D-13E3AF61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83" y="2190614"/>
            <a:ext cx="338504" cy="3385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45D466-E41A-4209-A48C-8CDB74190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865" y="2172161"/>
            <a:ext cx="334108" cy="3341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5A260D-981A-4560-91F2-D38FB6870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346" y="1727290"/>
            <a:ext cx="338504" cy="3385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F72FA9-8942-4325-91A1-1968332C1B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455" y="2638483"/>
            <a:ext cx="312127" cy="3121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9994BB-760F-4875-9C2B-6A9ED7D0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82" y="3578468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829E0C7-A6DB-4E0C-A69B-E904E728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55" y="1290343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FD26F6C-E50B-4B10-9886-7AE25412E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3729" y="4114971"/>
            <a:ext cx="468620" cy="2635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14EE15E-493D-43B4-B750-597E4FE2F3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0110" y="3068883"/>
            <a:ext cx="366621" cy="3666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92C47C-2535-4295-BC47-E62D50D1E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0079" y="3986623"/>
            <a:ext cx="1436463" cy="9581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1549700" y="19454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 dirty="0">
                <a:solidFill>
                  <a:schemeClr val="accent4">
                    <a:lumMod val="75000"/>
                  </a:schemeClr>
                </a:solidFill>
              </a:rPr>
              <a:t>Схема работы</a:t>
            </a:r>
            <a:r>
              <a:rPr lang="en-US" sz="2400" u="sng" dirty="0">
                <a:solidFill>
                  <a:schemeClr val="accent4">
                    <a:lumMod val="75000"/>
                  </a:schemeClr>
                </a:solidFill>
              </a:rPr>
              <a:t> Telegram Bot </a:t>
            </a:r>
            <a:r>
              <a:rPr lang="ru" sz="2400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" sz="2400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sz="24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54F012-D11D-4C00-B94D-FB2E9815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56" y="1342664"/>
            <a:ext cx="1447434" cy="758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6E959E-3153-4C5C-B20C-AF1B2685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3716500"/>
            <a:ext cx="637442" cy="6374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50888-CD72-4CAE-AB0E-599848D50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764" y="3981046"/>
            <a:ext cx="841271" cy="8412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740341-D36E-4DD0-9EAE-A391CB9F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812" y="1319590"/>
            <a:ext cx="758692" cy="7586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3B3E1-6B18-4376-B2E6-7AEB359E0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68" y="1711451"/>
            <a:ext cx="883004" cy="62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72A8FDC-E19E-4A26-883B-EF700775A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923" y="2643678"/>
            <a:ext cx="473227" cy="473227"/>
          </a:xfrm>
          <a:prstGeom prst="rect">
            <a:avLst/>
          </a:prstGeom>
        </p:spPr>
      </p:pic>
      <p:graphicFrame>
        <p:nvGraphicFramePr>
          <p:cNvPr id="18" name="Таблица 18">
            <a:extLst>
              <a:ext uri="{FF2B5EF4-FFF2-40B4-BE49-F238E27FC236}">
                <a16:creationId xmlns:a16="http://schemas.microsoft.com/office/drawing/2014/main" id="{93176AF7-36B2-4737-BA31-16E5E8335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94922"/>
              </p:ext>
            </p:extLst>
          </p:nvPr>
        </p:nvGraphicFramePr>
        <p:xfrm>
          <a:off x="4916445" y="2144515"/>
          <a:ext cx="2334358" cy="1522781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334358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305627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Сущности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 PGSQL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283798">
                <a:tc>
                  <a:txBody>
                    <a:bodyPr/>
                    <a:lstStyle/>
                    <a:p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Таблица  «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 - пользователи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283798"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Таблица  «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CarDrives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 - автотранспорт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283798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Таблица  «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ObjectPaths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ru-RU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пути и объекты  следования 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283798"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Таблица  </a:t>
                      </a:r>
                      <a:r>
                        <a:rPr lang="ru-RU" sz="9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ru-RU" sz="9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OtherExpenses</a:t>
                      </a:r>
                      <a:r>
                        <a:rPr lang="ru-RU" sz="9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  </a:t>
                      </a:r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затраты  </a:t>
                      </a:r>
                      <a:endParaRPr lang="ru-RU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</a:tbl>
          </a:graphicData>
        </a:graphic>
      </p:graphicFrame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06D75AA-3190-4042-BE54-60B1D151B3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256" y="4419765"/>
            <a:ext cx="517281" cy="5172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F7BD17-9064-4E23-A5AD-FD15EAF25F96}"/>
              </a:ext>
            </a:extLst>
          </p:cNvPr>
          <p:cNvSpPr txBox="1"/>
          <p:nvPr/>
        </p:nvSpPr>
        <p:spPr>
          <a:xfrm>
            <a:off x="2692066" y="4514540"/>
            <a:ext cx="22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en-US" dirty="0" err="1"/>
              <a:t>userPass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84520E8-8633-4ABF-BC1A-1382D4FB8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961" y="773166"/>
            <a:ext cx="517281" cy="5172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D6F232-5643-492D-9F42-C53579DF582D}"/>
              </a:ext>
            </a:extLst>
          </p:cNvPr>
          <p:cNvSpPr txBox="1"/>
          <p:nvPr/>
        </p:nvSpPr>
        <p:spPr>
          <a:xfrm>
            <a:off x="382947" y="897715"/>
            <a:ext cx="22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en-US" dirty="0" err="1"/>
              <a:t>FuelSetPrice</a:t>
            </a:r>
            <a:endParaRPr lang="ru-RU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D660CC9-D6CD-4F85-A37D-D168F8101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645" y="3831242"/>
            <a:ext cx="517281" cy="5172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3CA216F-BDA7-457E-9DB8-DA5408B3DBB0}"/>
              </a:ext>
            </a:extLst>
          </p:cNvPr>
          <p:cNvSpPr txBox="1"/>
          <p:nvPr/>
        </p:nvSpPr>
        <p:spPr>
          <a:xfrm>
            <a:off x="4332016" y="3959145"/>
            <a:ext cx="134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en-US" dirty="0"/>
              <a:t>log	</a:t>
            </a:r>
            <a:endParaRPr lang="ru-RU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87D5288-8805-41DC-A984-BB7108142499}"/>
              </a:ext>
            </a:extLst>
          </p:cNvPr>
          <p:cNvCxnSpPr>
            <a:cxnSpLocks/>
          </p:cNvCxnSpPr>
          <p:nvPr/>
        </p:nvCxnSpPr>
        <p:spPr>
          <a:xfrm>
            <a:off x="1160374" y="4240898"/>
            <a:ext cx="470156" cy="141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B478260-71E3-4B2C-89A0-E7C6838D5863}"/>
              </a:ext>
            </a:extLst>
          </p:cNvPr>
          <p:cNvCxnSpPr>
            <a:cxnSpLocks/>
          </p:cNvCxnSpPr>
          <p:nvPr/>
        </p:nvCxnSpPr>
        <p:spPr>
          <a:xfrm>
            <a:off x="4506878" y="1776874"/>
            <a:ext cx="380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017290F-7687-41BD-A0F7-EF167D3EA034}"/>
              </a:ext>
            </a:extLst>
          </p:cNvPr>
          <p:cNvCxnSpPr>
            <a:cxnSpLocks/>
          </p:cNvCxnSpPr>
          <p:nvPr/>
        </p:nvCxnSpPr>
        <p:spPr>
          <a:xfrm>
            <a:off x="4279106" y="2144515"/>
            <a:ext cx="554751" cy="16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FEBEC5A-4D1E-40C7-8DE3-3E29B49DCF3F}"/>
              </a:ext>
            </a:extLst>
          </p:cNvPr>
          <p:cNvCxnSpPr>
            <a:cxnSpLocks/>
          </p:cNvCxnSpPr>
          <p:nvPr/>
        </p:nvCxnSpPr>
        <p:spPr>
          <a:xfrm flipH="1">
            <a:off x="4466273" y="1641964"/>
            <a:ext cx="402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02D846E2-5F8C-4B80-9EB7-FBC2B3DAB838}"/>
              </a:ext>
            </a:extLst>
          </p:cNvPr>
          <p:cNvCxnSpPr>
            <a:cxnSpLocks/>
          </p:cNvCxnSpPr>
          <p:nvPr/>
        </p:nvCxnSpPr>
        <p:spPr>
          <a:xfrm>
            <a:off x="1310140" y="2287277"/>
            <a:ext cx="594852" cy="176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8B5E2E1-A58B-4B31-823C-39D332209C24}"/>
              </a:ext>
            </a:extLst>
          </p:cNvPr>
          <p:cNvCxnSpPr>
            <a:cxnSpLocks/>
          </p:cNvCxnSpPr>
          <p:nvPr/>
        </p:nvCxnSpPr>
        <p:spPr>
          <a:xfrm flipH="1">
            <a:off x="1406770" y="1729713"/>
            <a:ext cx="1512799" cy="17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Прямая со стрелкой 384">
            <a:extLst>
              <a:ext uri="{FF2B5EF4-FFF2-40B4-BE49-F238E27FC236}">
                <a16:creationId xmlns:a16="http://schemas.microsoft.com/office/drawing/2014/main" id="{1DE256C2-FF75-424C-B98F-A3C283BDC9AD}"/>
              </a:ext>
            </a:extLst>
          </p:cNvPr>
          <p:cNvCxnSpPr>
            <a:cxnSpLocks/>
          </p:cNvCxnSpPr>
          <p:nvPr/>
        </p:nvCxnSpPr>
        <p:spPr>
          <a:xfrm flipH="1" flipV="1">
            <a:off x="1204891" y="4095738"/>
            <a:ext cx="474901" cy="15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Прямая со стрелкой 387">
            <a:extLst>
              <a:ext uri="{FF2B5EF4-FFF2-40B4-BE49-F238E27FC236}">
                <a16:creationId xmlns:a16="http://schemas.microsoft.com/office/drawing/2014/main" id="{B8A1D45A-1CC2-4B58-8666-32C935BDC3C3}"/>
              </a:ext>
            </a:extLst>
          </p:cNvPr>
          <p:cNvCxnSpPr>
            <a:cxnSpLocks/>
          </p:cNvCxnSpPr>
          <p:nvPr/>
        </p:nvCxnSpPr>
        <p:spPr>
          <a:xfrm flipH="1" flipV="1">
            <a:off x="1284415" y="1290449"/>
            <a:ext cx="1685980" cy="165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Прямая со стрелкой 395">
            <a:extLst>
              <a:ext uri="{FF2B5EF4-FFF2-40B4-BE49-F238E27FC236}">
                <a16:creationId xmlns:a16="http://schemas.microsoft.com/office/drawing/2014/main" id="{B9351013-718A-4F8B-ACD5-B36D158D64D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332150" y="2880292"/>
            <a:ext cx="623427" cy="20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Прямая со стрелкой 403">
            <a:extLst>
              <a:ext uri="{FF2B5EF4-FFF2-40B4-BE49-F238E27FC236}">
                <a16:creationId xmlns:a16="http://schemas.microsoft.com/office/drawing/2014/main" id="{3FBFF43C-E3C7-4D1C-BEFD-FFCCCF5EDFCB}"/>
              </a:ext>
            </a:extLst>
          </p:cNvPr>
          <p:cNvCxnSpPr>
            <a:cxnSpLocks/>
          </p:cNvCxnSpPr>
          <p:nvPr/>
        </p:nvCxnSpPr>
        <p:spPr>
          <a:xfrm>
            <a:off x="1107831" y="1332035"/>
            <a:ext cx="0" cy="34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TextBox 412">
            <a:extLst>
              <a:ext uri="{FF2B5EF4-FFF2-40B4-BE49-F238E27FC236}">
                <a16:creationId xmlns:a16="http://schemas.microsoft.com/office/drawing/2014/main" id="{1AD04618-107D-4245-9D29-EF2AFC062BCD}"/>
              </a:ext>
            </a:extLst>
          </p:cNvPr>
          <p:cNvSpPr txBox="1"/>
          <p:nvPr/>
        </p:nvSpPr>
        <p:spPr>
          <a:xfrm>
            <a:off x="2998719" y="2969779"/>
            <a:ext cx="692818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Admin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32DC54F-CBEF-44D8-BFA2-9B50DAB2CB72}"/>
              </a:ext>
            </a:extLst>
          </p:cNvPr>
          <p:cNvSpPr txBox="1"/>
          <p:nvPr/>
        </p:nvSpPr>
        <p:spPr>
          <a:xfrm>
            <a:off x="3690709" y="2972479"/>
            <a:ext cx="661669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User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7BC72E-82D8-4D2E-BBFB-5A10E179018B}"/>
              </a:ext>
            </a:extLst>
          </p:cNvPr>
          <p:cNvSpPr txBox="1"/>
          <p:nvPr/>
        </p:nvSpPr>
        <p:spPr>
          <a:xfrm>
            <a:off x="2996425" y="3277556"/>
            <a:ext cx="135806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ВАЛИДАЦИЯ </a:t>
            </a:r>
          </a:p>
        </p:txBody>
      </p:sp>
      <p:cxnSp>
        <p:nvCxnSpPr>
          <p:cNvPr id="436" name="Прямая со стрелкой 435">
            <a:extLst>
              <a:ext uri="{FF2B5EF4-FFF2-40B4-BE49-F238E27FC236}">
                <a16:creationId xmlns:a16="http://schemas.microsoft.com/office/drawing/2014/main" id="{92F1AA67-C3CA-481B-A309-9483748EF707}"/>
              </a:ext>
            </a:extLst>
          </p:cNvPr>
          <p:cNvCxnSpPr>
            <a:cxnSpLocks/>
          </p:cNvCxnSpPr>
          <p:nvPr/>
        </p:nvCxnSpPr>
        <p:spPr>
          <a:xfrm flipV="1">
            <a:off x="2495347" y="3655436"/>
            <a:ext cx="524076" cy="52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Прямая со стрелкой 438">
            <a:extLst>
              <a:ext uri="{FF2B5EF4-FFF2-40B4-BE49-F238E27FC236}">
                <a16:creationId xmlns:a16="http://schemas.microsoft.com/office/drawing/2014/main" id="{FE68A9A8-44B0-4051-92DE-6FF67F0ED6E3}"/>
              </a:ext>
            </a:extLst>
          </p:cNvPr>
          <p:cNvCxnSpPr>
            <a:cxnSpLocks/>
          </p:cNvCxnSpPr>
          <p:nvPr/>
        </p:nvCxnSpPr>
        <p:spPr>
          <a:xfrm flipH="1">
            <a:off x="2404271" y="3572267"/>
            <a:ext cx="516842" cy="52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Прямая со стрелкой 440">
            <a:extLst>
              <a:ext uri="{FF2B5EF4-FFF2-40B4-BE49-F238E27FC236}">
                <a16:creationId xmlns:a16="http://schemas.microsoft.com/office/drawing/2014/main" id="{9365510D-0D03-4018-B1C4-13EE3A699069}"/>
              </a:ext>
            </a:extLst>
          </p:cNvPr>
          <p:cNvCxnSpPr>
            <a:cxnSpLocks/>
          </p:cNvCxnSpPr>
          <p:nvPr/>
        </p:nvCxnSpPr>
        <p:spPr>
          <a:xfrm flipV="1">
            <a:off x="3345128" y="3585333"/>
            <a:ext cx="0" cy="821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Прямая со стрелкой 446">
            <a:extLst>
              <a:ext uri="{FF2B5EF4-FFF2-40B4-BE49-F238E27FC236}">
                <a16:creationId xmlns:a16="http://schemas.microsoft.com/office/drawing/2014/main" id="{4F1ABE72-5B63-47BD-BF23-EBAE22335A29}"/>
              </a:ext>
            </a:extLst>
          </p:cNvPr>
          <p:cNvCxnSpPr>
            <a:cxnSpLocks/>
          </p:cNvCxnSpPr>
          <p:nvPr/>
        </p:nvCxnSpPr>
        <p:spPr>
          <a:xfrm flipV="1">
            <a:off x="3346890" y="2124880"/>
            <a:ext cx="0" cy="77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71164F8-1316-411C-B409-B0EB5551EB37}"/>
              </a:ext>
            </a:extLst>
          </p:cNvPr>
          <p:cNvCxnSpPr>
            <a:cxnSpLocks/>
          </p:cNvCxnSpPr>
          <p:nvPr/>
        </p:nvCxnSpPr>
        <p:spPr>
          <a:xfrm>
            <a:off x="3464059" y="2124879"/>
            <a:ext cx="0" cy="81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745ADD7E-4901-41D6-8BC8-6CFD236347C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094390" y="3142961"/>
            <a:ext cx="15010" cy="83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C625DA96-9433-4017-B3D2-FE108BE7503D}"/>
              </a:ext>
            </a:extLst>
          </p:cNvPr>
          <p:cNvCxnSpPr>
            <a:cxnSpLocks/>
          </p:cNvCxnSpPr>
          <p:nvPr/>
        </p:nvCxnSpPr>
        <p:spPr>
          <a:xfrm flipH="1">
            <a:off x="2302880" y="2069633"/>
            <a:ext cx="604090" cy="52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23E7E555-9C78-435A-9F58-3AF731D3868C}"/>
              </a:ext>
            </a:extLst>
          </p:cNvPr>
          <p:cNvCxnSpPr>
            <a:cxnSpLocks/>
          </p:cNvCxnSpPr>
          <p:nvPr/>
        </p:nvCxnSpPr>
        <p:spPr>
          <a:xfrm flipV="1">
            <a:off x="4167758" y="2112341"/>
            <a:ext cx="0" cy="82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64A642DF-0CAF-4C82-9B05-903AAF5C2D7D}"/>
              </a:ext>
            </a:extLst>
          </p:cNvPr>
          <p:cNvCxnSpPr>
            <a:endCxn id="99" idx="0"/>
          </p:cNvCxnSpPr>
          <p:nvPr/>
        </p:nvCxnSpPr>
        <p:spPr>
          <a:xfrm>
            <a:off x="4051300" y="2124879"/>
            <a:ext cx="0" cy="81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7498247-CED7-4D04-8CA4-91DFFCF80BAF}"/>
              </a:ext>
            </a:extLst>
          </p:cNvPr>
          <p:cNvSpPr txBox="1"/>
          <p:nvPr/>
        </p:nvSpPr>
        <p:spPr>
          <a:xfrm>
            <a:off x="3692769" y="2967079"/>
            <a:ext cx="661669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User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EAC3157A-797D-4ADF-AACA-4C6A7D75F980}"/>
              </a:ext>
            </a:extLst>
          </p:cNvPr>
          <p:cNvCxnSpPr>
            <a:cxnSpLocks/>
          </p:cNvCxnSpPr>
          <p:nvPr/>
        </p:nvCxnSpPr>
        <p:spPr>
          <a:xfrm flipH="1">
            <a:off x="2855739" y="3198561"/>
            <a:ext cx="998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DE98EA86-D7C4-441A-8E8F-3AEB770B684E}"/>
              </a:ext>
            </a:extLst>
          </p:cNvPr>
          <p:cNvCxnSpPr/>
          <p:nvPr/>
        </p:nvCxnSpPr>
        <p:spPr>
          <a:xfrm>
            <a:off x="2855739" y="3198561"/>
            <a:ext cx="0" cy="104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FB7A7CC7-F4D5-4749-A383-5E302032DFFB}"/>
              </a:ext>
            </a:extLst>
          </p:cNvPr>
          <p:cNvCxnSpPr>
            <a:cxnSpLocks/>
          </p:cNvCxnSpPr>
          <p:nvPr/>
        </p:nvCxnSpPr>
        <p:spPr>
          <a:xfrm>
            <a:off x="2855739" y="4240898"/>
            <a:ext cx="283115" cy="20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74DE0B5A-3C2D-43D8-807A-CC49F76CF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53" y="2723389"/>
            <a:ext cx="601173" cy="601173"/>
          </a:xfrm>
          <a:prstGeom prst="rect">
            <a:avLst/>
          </a:prstGeom>
        </p:spPr>
      </p:pic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48E77942-2810-4AB6-894C-768FF07961AD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499690" y="1205492"/>
            <a:ext cx="1451383" cy="34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988EB1C8-E70C-4C2A-A44F-922A3C05D20D}"/>
              </a:ext>
            </a:extLst>
          </p:cNvPr>
          <p:cNvCxnSpPr>
            <a:cxnSpLocks/>
          </p:cNvCxnSpPr>
          <p:nvPr/>
        </p:nvCxnSpPr>
        <p:spPr>
          <a:xfrm flipH="1" flipV="1">
            <a:off x="1041436" y="3324562"/>
            <a:ext cx="721422" cy="76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F99B9481-5C51-45D7-AC1A-9A4A9727F8D3}"/>
              </a:ext>
            </a:extLst>
          </p:cNvPr>
          <p:cNvCxnSpPr>
            <a:cxnSpLocks/>
          </p:cNvCxnSpPr>
          <p:nvPr/>
        </p:nvCxnSpPr>
        <p:spPr>
          <a:xfrm flipV="1">
            <a:off x="3624071" y="3559535"/>
            <a:ext cx="1062229" cy="1008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3054BCA1-A1D2-4FBC-AC9B-988F316DB476}"/>
              </a:ext>
            </a:extLst>
          </p:cNvPr>
          <p:cNvCxnSpPr>
            <a:cxnSpLocks/>
          </p:cNvCxnSpPr>
          <p:nvPr/>
        </p:nvCxnSpPr>
        <p:spPr>
          <a:xfrm flipV="1">
            <a:off x="4686300" y="2144516"/>
            <a:ext cx="0" cy="1412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6ED1A18A-166A-4B8E-B0F3-81F12CCF49E0}"/>
              </a:ext>
            </a:extLst>
          </p:cNvPr>
          <p:cNvCxnSpPr/>
          <p:nvPr/>
        </p:nvCxnSpPr>
        <p:spPr>
          <a:xfrm flipV="1">
            <a:off x="4686300" y="1961808"/>
            <a:ext cx="182708" cy="18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4FED9B15-BC9C-44F0-8469-EFD14B20FA97}"/>
              </a:ext>
            </a:extLst>
          </p:cNvPr>
          <p:cNvCxnSpPr>
            <a:cxnSpLocks/>
          </p:cNvCxnSpPr>
          <p:nvPr/>
        </p:nvCxnSpPr>
        <p:spPr>
          <a:xfrm flipV="1">
            <a:off x="3571462" y="3526690"/>
            <a:ext cx="1008433" cy="95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AF26B7A4-9D8D-4560-A125-9E8DAD075E40}"/>
              </a:ext>
            </a:extLst>
          </p:cNvPr>
          <p:cNvCxnSpPr/>
          <p:nvPr/>
        </p:nvCxnSpPr>
        <p:spPr>
          <a:xfrm flipV="1">
            <a:off x="4586463" y="2345887"/>
            <a:ext cx="0" cy="117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559D0646-F978-450C-8B25-ADF7C7695F7F}"/>
              </a:ext>
            </a:extLst>
          </p:cNvPr>
          <p:cNvCxnSpPr/>
          <p:nvPr/>
        </p:nvCxnSpPr>
        <p:spPr>
          <a:xfrm flipH="1" flipV="1">
            <a:off x="4404651" y="2137965"/>
            <a:ext cx="181812" cy="20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81702A5-EB4E-4177-8E1A-24E35ED972C0}"/>
              </a:ext>
            </a:extLst>
          </p:cNvPr>
          <p:cNvCxnSpPr/>
          <p:nvPr/>
        </p:nvCxnSpPr>
        <p:spPr>
          <a:xfrm flipV="1">
            <a:off x="1106617" y="1896087"/>
            <a:ext cx="1816888" cy="87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1572482" y="178031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accent4">
                    <a:lumMod val="75000"/>
                  </a:schemeClr>
                </a:solidFill>
              </a:rPr>
              <a:t>Структура </a:t>
            </a:r>
            <a:r>
              <a:rPr lang="ru-RU" sz="3000" u="sng" dirty="0">
                <a:solidFill>
                  <a:schemeClr val="accent4">
                    <a:lumMod val="75000"/>
                  </a:schemeClr>
                </a:solidFill>
              </a:rPr>
              <a:t>базы данных </a:t>
            </a:r>
            <a:endParaRPr sz="30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4" name="Таблица 18">
            <a:extLst>
              <a:ext uri="{FF2B5EF4-FFF2-40B4-BE49-F238E27FC236}">
                <a16:creationId xmlns:a16="http://schemas.microsoft.com/office/drawing/2014/main" id="{FEDEAC4F-7F35-44C2-BC81-0DCEF67BA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49759"/>
              </p:ext>
            </p:extLst>
          </p:nvPr>
        </p:nvGraphicFramePr>
        <p:xfrm>
          <a:off x="548982" y="3396473"/>
          <a:ext cx="2895502" cy="1423653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841733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2053769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75139">
                <a:tc gridSpan="2">
                  <a:txBody>
                    <a:bodyPr/>
                    <a:lstStyle/>
                    <a:p>
                      <a:pPr algn="ctr"/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Сущность «</a:t>
                      </a:r>
                      <a:r>
                        <a:rPr lang="ru-RU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OtherExpenses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8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 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NameExpense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затрат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затрат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ateTimeExp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затрат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  <a:tr h="219693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Ссылочный ключ пользователя на затраты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31091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UserExp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Экземпляр класса 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</a:t>
                      </a:r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трарты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5785"/>
                  </a:ext>
                </a:extLst>
              </a:tr>
            </a:tbl>
          </a:graphicData>
        </a:graphic>
      </p:graphicFrame>
      <p:graphicFrame>
        <p:nvGraphicFramePr>
          <p:cNvPr id="5" name="Таблица 18">
            <a:extLst>
              <a:ext uri="{FF2B5EF4-FFF2-40B4-BE49-F238E27FC236}">
                <a16:creationId xmlns:a16="http://schemas.microsoft.com/office/drawing/2014/main" id="{6E1F23C8-8B45-4CB8-97D2-9A3E8BC65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0440"/>
              </p:ext>
            </p:extLst>
          </p:nvPr>
        </p:nvGraphicFramePr>
        <p:xfrm>
          <a:off x="4013910" y="3000233"/>
          <a:ext cx="2895502" cy="1812543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841733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2053769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94395">
                <a:tc gridSpan="2">
                  <a:txBody>
                    <a:bodyPr/>
                    <a:lstStyle/>
                    <a:p>
                      <a:pPr algn="ctr"/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Сущность «</a:t>
                      </a:r>
                      <a:r>
                        <a:rPr lang="ru-RU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ObjectPath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8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IdPath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 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ObjectName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пункта назначения объекта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PathLeng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Длинна пути следования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DatePath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поездки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Ссылочный ключ на класс </a:t>
                      </a:r>
                      <a:r>
                        <a:rPr lang="en-US" sz="7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21579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Экземпляр класса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7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 данный путь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18061"/>
                  </a:ext>
                </a:extLst>
              </a:tr>
              <a:tr h="212343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Ссылочный ключ пользователя на данный путь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31091"/>
                  </a:ext>
                </a:extLst>
              </a:tr>
              <a:tr h="180510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UserPath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Экземпляр класса 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данный путь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5785"/>
                  </a:ext>
                </a:extLst>
              </a:tr>
            </a:tbl>
          </a:graphicData>
        </a:graphic>
      </p:graphicFrame>
      <p:graphicFrame>
        <p:nvGraphicFramePr>
          <p:cNvPr id="6" name="Таблица 18">
            <a:extLst>
              <a:ext uri="{FF2B5EF4-FFF2-40B4-BE49-F238E27FC236}">
                <a16:creationId xmlns:a16="http://schemas.microsoft.com/office/drawing/2014/main" id="{3020D93F-DEA9-4163-971A-A63F4AEE6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843871"/>
              </p:ext>
            </p:extLst>
          </p:nvPr>
        </p:nvGraphicFramePr>
        <p:xfrm>
          <a:off x="548982" y="1273931"/>
          <a:ext cx="2376120" cy="179832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738966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1637154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82645">
                <a:tc gridSpan="2">
                  <a:txBody>
                    <a:bodyPr/>
                    <a:lstStyle/>
                    <a:p>
                      <a:pPr algn="ctr"/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Сущность «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TgId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Внешний ключ  </a:t>
                      </a:r>
                      <a:r>
                        <a:rPr lang="en-US" sz="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TgUsername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Имя при регистрации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UserRol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Идентификатор права доступа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ФИО пользователя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  <a:tr h="16425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JobTitle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Должность в компании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21579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</a:t>
                      </a:r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ersonalcar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Персональный автомобиль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18061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ObjectPath</a:t>
                      </a:r>
                      <a:r>
                        <a:rPr lang="en-US" sz="700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Список объектов все пути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31091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OtherExpenses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писок все траты пользователя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5785"/>
                  </a:ext>
                </a:extLst>
              </a:tr>
            </a:tbl>
          </a:graphicData>
        </a:graphic>
      </p:graphicFrame>
      <p:graphicFrame>
        <p:nvGraphicFramePr>
          <p:cNvPr id="7" name="Таблица 18">
            <a:extLst>
              <a:ext uri="{FF2B5EF4-FFF2-40B4-BE49-F238E27FC236}">
                <a16:creationId xmlns:a16="http://schemas.microsoft.com/office/drawing/2014/main" id="{C063E3D0-CB85-454D-96FA-A61AEE721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91218"/>
              </p:ext>
            </p:extLst>
          </p:nvPr>
        </p:nvGraphicFramePr>
        <p:xfrm>
          <a:off x="4013910" y="1019351"/>
          <a:ext cx="2380516" cy="190500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743362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1637154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93133">
                <a:tc gridSpan="2">
                  <a:txBody>
                    <a:bodyPr/>
                    <a:lstStyle/>
                    <a:p>
                      <a:pPr algn="ctr"/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Сущность «</a:t>
                      </a:r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en-US" sz="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 </a:t>
                      </a:r>
                      <a:r>
                        <a:rPr lang="en-US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CarName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Марка машины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isPersonalCar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машины собственная/компании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CarNumber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Номер машины 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  <a:tr h="16425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GasСonsum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Средний расход </a:t>
                      </a:r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топл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на 100 км. пути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21579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TypeFuel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Марка топлива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18061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PersonalId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Внешний </a:t>
                      </a:r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</a:t>
                      </a:r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пользователя по БД  на которого зарегистрирован  авто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31091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700" kern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ObjectPaths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70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Список поездок данного авто</a:t>
                      </a:r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5785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A2E85A-8F5C-4FA8-9E66-FD00A2A3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73" y="178031"/>
            <a:ext cx="658760" cy="658760"/>
          </a:xfrm>
          <a:prstGeom prst="rect">
            <a:avLst/>
          </a:prstGeom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E5DEF52F-FAA8-4D97-B445-0AD3099A7C21}"/>
              </a:ext>
            </a:extLst>
          </p:cNvPr>
          <p:cNvCxnSpPr>
            <a:cxnSpLocks/>
          </p:cNvCxnSpPr>
          <p:nvPr/>
        </p:nvCxnSpPr>
        <p:spPr>
          <a:xfrm>
            <a:off x="2925102" y="1557926"/>
            <a:ext cx="1088808" cy="963149"/>
          </a:xfrm>
          <a:prstGeom prst="bentConnector3">
            <a:avLst>
              <a:gd name="adj1" fmla="val 8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49A920-47CD-4FFF-8F2D-DF4DAC229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2" y="386862"/>
            <a:ext cx="964493" cy="505552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C693E6A-8AA9-4928-80B3-BC9B66E7798B}"/>
              </a:ext>
            </a:extLst>
          </p:cNvPr>
          <p:cNvCxnSpPr>
            <a:cxnSpLocks/>
          </p:cNvCxnSpPr>
          <p:nvPr/>
        </p:nvCxnSpPr>
        <p:spPr>
          <a:xfrm>
            <a:off x="940778" y="892414"/>
            <a:ext cx="0" cy="3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B39B68A-9987-4B43-87C0-F7A65E12B1D2}"/>
              </a:ext>
            </a:extLst>
          </p:cNvPr>
          <p:cNvCxnSpPr>
            <a:cxnSpLocks/>
          </p:cNvCxnSpPr>
          <p:nvPr/>
        </p:nvCxnSpPr>
        <p:spPr>
          <a:xfrm>
            <a:off x="1134208" y="892414"/>
            <a:ext cx="0" cy="191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1F5F3AE-B9A7-4A21-8D65-83672170C9B5}"/>
              </a:ext>
            </a:extLst>
          </p:cNvPr>
          <p:cNvCxnSpPr>
            <a:cxnSpLocks/>
          </p:cNvCxnSpPr>
          <p:nvPr/>
        </p:nvCxnSpPr>
        <p:spPr>
          <a:xfrm>
            <a:off x="1134208" y="1083466"/>
            <a:ext cx="2879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056FBAE-6126-43DD-AC79-6D30136FA980}"/>
              </a:ext>
            </a:extLst>
          </p:cNvPr>
          <p:cNvCxnSpPr/>
          <p:nvPr/>
        </p:nvCxnSpPr>
        <p:spPr>
          <a:xfrm>
            <a:off x="548982" y="15958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D60C1D3E-FC7E-491C-9E27-DD19CA7FF575}"/>
              </a:ext>
            </a:extLst>
          </p:cNvPr>
          <p:cNvCxnSpPr>
            <a:cxnSpLocks/>
          </p:cNvCxnSpPr>
          <p:nvPr/>
        </p:nvCxnSpPr>
        <p:spPr>
          <a:xfrm flipH="1">
            <a:off x="360452" y="1595804"/>
            <a:ext cx="188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0BABD1C-C4F9-4B21-A735-CAF6B609269B}"/>
              </a:ext>
            </a:extLst>
          </p:cNvPr>
          <p:cNvCxnSpPr/>
          <p:nvPr/>
        </p:nvCxnSpPr>
        <p:spPr>
          <a:xfrm>
            <a:off x="360452" y="1595804"/>
            <a:ext cx="0" cy="2910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67B66D6-4BC8-44D3-8AD4-756B75A162E9}"/>
              </a:ext>
            </a:extLst>
          </p:cNvPr>
          <p:cNvCxnSpPr/>
          <p:nvPr/>
        </p:nvCxnSpPr>
        <p:spPr>
          <a:xfrm>
            <a:off x="360452" y="4506058"/>
            <a:ext cx="188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7CD090A-7109-4DC1-9D49-1E3170CA7BC1}"/>
              </a:ext>
            </a:extLst>
          </p:cNvPr>
          <p:cNvCxnSpPr>
            <a:cxnSpLocks/>
          </p:cNvCxnSpPr>
          <p:nvPr/>
        </p:nvCxnSpPr>
        <p:spPr>
          <a:xfrm flipV="1">
            <a:off x="3116873" y="3000233"/>
            <a:ext cx="0" cy="39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52013D8E-1BAD-4C88-8115-D7807B6BFFD4}"/>
              </a:ext>
            </a:extLst>
          </p:cNvPr>
          <p:cNvCxnSpPr/>
          <p:nvPr/>
        </p:nvCxnSpPr>
        <p:spPr>
          <a:xfrm flipH="1">
            <a:off x="2925102" y="3000233"/>
            <a:ext cx="187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9BEF6FC0-6480-46DF-A31E-D8A7108D4438}"/>
              </a:ext>
            </a:extLst>
          </p:cNvPr>
          <p:cNvCxnSpPr/>
          <p:nvPr/>
        </p:nvCxnSpPr>
        <p:spPr>
          <a:xfrm rot="10800000">
            <a:off x="2925102" y="2731393"/>
            <a:ext cx="1088808" cy="334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38FAC9A-58F3-4148-83C1-0C5F2C7EC36E}"/>
              </a:ext>
            </a:extLst>
          </p:cNvPr>
          <p:cNvCxnSpPr>
            <a:cxnSpLocks/>
          </p:cNvCxnSpPr>
          <p:nvPr/>
        </p:nvCxnSpPr>
        <p:spPr>
          <a:xfrm>
            <a:off x="450056" y="892414"/>
            <a:ext cx="0" cy="262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CEE3AA4-5F64-4BFA-A01A-171D699F1C38}"/>
              </a:ext>
            </a:extLst>
          </p:cNvPr>
          <p:cNvCxnSpPr/>
          <p:nvPr/>
        </p:nvCxnSpPr>
        <p:spPr>
          <a:xfrm>
            <a:off x="450056" y="3524250"/>
            <a:ext cx="98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Прямая соединительная линия 399">
            <a:extLst>
              <a:ext uri="{FF2B5EF4-FFF2-40B4-BE49-F238E27FC236}">
                <a16:creationId xmlns:a16="http://schemas.microsoft.com/office/drawing/2014/main" id="{68C35F55-9A89-4F9C-AFA9-E88CBD639A0E}"/>
              </a:ext>
            </a:extLst>
          </p:cNvPr>
          <p:cNvCxnSpPr/>
          <p:nvPr/>
        </p:nvCxnSpPr>
        <p:spPr>
          <a:xfrm>
            <a:off x="2925101" y="1630974"/>
            <a:ext cx="807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Прямая соединительная линия 401">
            <a:extLst>
              <a:ext uri="{FF2B5EF4-FFF2-40B4-BE49-F238E27FC236}">
                <a16:creationId xmlns:a16="http://schemas.microsoft.com/office/drawing/2014/main" id="{34706335-824D-4AF0-9024-C62415BFA82D}"/>
              </a:ext>
            </a:extLst>
          </p:cNvPr>
          <p:cNvCxnSpPr>
            <a:cxnSpLocks/>
          </p:cNvCxnSpPr>
          <p:nvPr/>
        </p:nvCxnSpPr>
        <p:spPr>
          <a:xfrm>
            <a:off x="3732335" y="1630974"/>
            <a:ext cx="0" cy="287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Прямая со стрелкой 403">
            <a:extLst>
              <a:ext uri="{FF2B5EF4-FFF2-40B4-BE49-F238E27FC236}">
                <a16:creationId xmlns:a16="http://schemas.microsoft.com/office/drawing/2014/main" id="{B940077F-BC5E-4C09-A596-0A0805BC69A2}"/>
              </a:ext>
            </a:extLst>
          </p:cNvPr>
          <p:cNvCxnSpPr>
            <a:cxnSpLocks/>
          </p:cNvCxnSpPr>
          <p:nvPr/>
        </p:nvCxnSpPr>
        <p:spPr>
          <a:xfrm>
            <a:off x="3732335" y="4506058"/>
            <a:ext cx="281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Прямая соединительная линия 408">
            <a:extLst>
              <a:ext uri="{FF2B5EF4-FFF2-40B4-BE49-F238E27FC236}">
                <a16:creationId xmlns:a16="http://schemas.microsoft.com/office/drawing/2014/main" id="{BE759C87-A938-44B9-9B8B-FF617167A8B3}"/>
              </a:ext>
            </a:extLst>
          </p:cNvPr>
          <p:cNvCxnSpPr/>
          <p:nvPr/>
        </p:nvCxnSpPr>
        <p:spPr>
          <a:xfrm flipH="1">
            <a:off x="285750" y="1384788"/>
            <a:ext cx="2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Прямая соединительная линия 410">
            <a:extLst>
              <a:ext uri="{FF2B5EF4-FFF2-40B4-BE49-F238E27FC236}">
                <a16:creationId xmlns:a16="http://schemas.microsoft.com/office/drawing/2014/main" id="{DFE38BBE-F2D9-41FF-B5F6-AC90873E8DF0}"/>
              </a:ext>
            </a:extLst>
          </p:cNvPr>
          <p:cNvCxnSpPr/>
          <p:nvPr/>
        </p:nvCxnSpPr>
        <p:spPr>
          <a:xfrm>
            <a:off x="290146" y="1384788"/>
            <a:ext cx="0" cy="332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Прямая со стрелкой 412">
            <a:extLst>
              <a:ext uri="{FF2B5EF4-FFF2-40B4-BE49-F238E27FC236}">
                <a16:creationId xmlns:a16="http://schemas.microsoft.com/office/drawing/2014/main" id="{E33B4C9E-B94C-451C-AD23-08912D90E446}"/>
              </a:ext>
            </a:extLst>
          </p:cNvPr>
          <p:cNvCxnSpPr>
            <a:cxnSpLocks/>
          </p:cNvCxnSpPr>
          <p:nvPr/>
        </p:nvCxnSpPr>
        <p:spPr>
          <a:xfrm>
            <a:off x="285750" y="4717073"/>
            <a:ext cx="263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Прямая соединительная линия 415">
            <a:extLst>
              <a:ext uri="{FF2B5EF4-FFF2-40B4-BE49-F238E27FC236}">
                <a16:creationId xmlns:a16="http://schemas.microsoft.com/office/drawing/2014/main" id="{03D54183-9B58-4062-90FA-C0468C6EFF69}"/>
              </a:ext>
            </a:extLst>
          </p:cNvPr>
          <p:cNvCxnSpPr/>
          <p:nvPr/>
        </p:nvCxnSpPr>
        <p:spPr>
          <a:xfrm>
            <a:off x="2925101" y="1384788"/>
            <a:ext cx="72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Прямая соединительная линия 417">
            <a:extLst>
              <a:ext uri="{FF2B5EF4-FFF2-40B4-BE49-F238E27FC236}">
                <a16:creationId xmlns:a16="http://schemas.microsoft.com/office/drawing/2014/main" id="{3FFAAEEA-2425-459C-BEB8-44A12E9C8222}"/>
              </a:ext>
            </a:extLst>
          </p:cNvPr>
          <p:cNvCxnSpPr/>
          <p:nvPr/>
        </p:nvCxnSpPr>
        <p:spPr>
          <a:xfrm>
            <a:off x="3653204" y="1384788"/>
            <a:ext cx="0" cy="332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Прямая со стрелкой 419">
            <a:extLst>
              <a:ext uri="{FF2B5EF4-FFF2-40B4-BE49-F238E27FC236}">
                <a16:creationId xmlns:a16="http://schemas.microsoft.com/office/drawing/2014/main" id="{6A28C737-C60A-44B9-9965-F14D34D9B1BB}"/>
              </a:ext>
            </a:extLst>
          </p:cNvPr>
          <p:cNvCxnSpPr/>
          <p:nvPr/>
        </p:nvCxnSpPr>
        <p:spPr>
          <a:xfrm>
            <a:off x="3653204" y="4712677"/>
            <a:ext cx="360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Прямая соединительная линия 423">
            <a:extLst>
              <a:ext uri="{FF2B5EF4-FFF2-40B4-BE49-F238E27FC236}">
                <a16:creationId xmlns:a16="http://schemas.microsoft.com/office/drawing/2014/main" id="{43D143F7-0EAF-4E0B-AD13-52CB0C4A2B39}"/>
              </a:ext>
            </a:extLst>
          </p:cNvPr>
          <p:cNvCxnSpPr>
            <a:cxnSpLocks/>
          </p:cNvCxnSpPr>
          <p:nvPr/>
        </p:nvCxnSpPr>
        <p:spPr>
          <a:xfrm flipV="1">
            <a:off x="6739304" y="2848708"/>
            <a:ext cx="0" cy="15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Прямая со стрелкой 427">
            <a:extLst>
              <a:ext uri="{FF2B5EF4-FFF2-40B4-BE49-F238E27FC236}">
                <a16:creationId xmlns:a16="http://schemas.microsoft.com/office/drawing/2014/main" id="{8C82D618-86DA-49FE-97AB-174A443CA716}"/>
              </a:ext>
            </a:extLst>
          </p:cNvPr>
          <p:cNvCxnSpPr/>
          <p:nvPr/>
        </p:nvCxnSpPr>
        <p:spPr>
          <a:xfrm flipH="1">
            <a:off x="6394426" y="2848708"/>
            <a:ext cx="349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Прямая соединительная линия 430">
            <a:extLst>
              <a:ext uri="{FF2B5EF4-FFF2-40B4-BE49-F238E27FC236}">
                <a16:creationId xmlns:a16="http://schemas.microsoft.com/office/drawing/2014/main" id="{CA1E969F-7FEB-48EA-89DB-A6A688AB9EC5}"/>
              </a:ext>
            </a:extLst>
          </p:cNvPr>
          <p:cNvCxnSpPr>
            <a:cxnSpLocks/>
          </p:cNvCxnSpPr>
          <p:nvPr/>
        </p:nvCxnSpPr>
        <p:spPr>
          <a:xfrm>
            <a:off x="6394426" y="1310054"/>
            <a:ext cx="652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Прямая соединительная линия 432">
            <a:extLst>
              <a:ext uri="{FF2B5EF4-FFF2-40B4-BE49-F238E27FC236}">
                <a16:creationId xmlns:a16="http://schemas.microsoft.com/office/drawing/2014/main" id="{1E83C171-FD8B-4642-A208-54625641E5DC}"/>
              </a:ext>
            </a:extLst>
          </p:cNvPr>
          <p:cNvCxnSpPr>
            <a:cxnSpLocks/>
          </p:cNvCxnSpPr>
          <p:nvPr/>
        </p:nvCxnSpPr>
        <p:spPr>
          <a:xfrm flipV="1">
            <a:off x="7047035" y="1305659"/>
            <a:ext cx="0" cy="281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Прямая соединительная линия 442">
            <a:extLst>
              <a:ext uri="{FF2B5EF4-FFF2-40B4-BE49-F238E27FC236}">
                <a16:creationId xmlns:a16="http://schemas.microsoft.com/office/drawing/2014/main" id="{5A96CB68-CCD5-4F30-9E08-5D15C85056A1}"/>
              </a:ext>
            </a:extLst>
          </p:cNvPr>
          <p:cNvCxnSpPr/>
          <p:nvPr/>
        </p:nvCxnSpPr>
        <p:spPr>
          <a:xfrm flipH="1">
            <a:off x="3178419" y="1151792"/>
            <a:ext cx="835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Прямая соединительная линия 444">
            <a:extLst>
              <a:ext uri="{FF2B5EF4-FFF2-40B4-BE49-F238E27FC236}">
                <a16:creationId xmlns:a16="http://schemas.microsoft.com/office/drawing/2014/main" id="{4EEA6BFE-347C-463D-9A0F-4D2C50150F5B}"/>
              </a:ext>
            </a:extLst>
          </p:cNvPr>
          <p:cNvCxnSpPr/>
          <p:nvPr/>
        </p:nvCxnSpPr>
        <p:spPr>
          <a:xfrm>
            <a:off x="3174023" y="1151792"/>
            <a:ext cx="0" cy="1419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Прямая со стрелкой 446">
            <a:extLst>
              <a:ext uri="{FF2B5EF4-FFF2-40B4-BE49-F238E27FC236}">
                <a16:creationId xmlns:a16="http://schemas.microsoft.com/office/drawing/2014/main" id="{C8C96BCE-615F-4C06-91DF-6F56FD0DFBFB}"/>
              </a:ext>
            </a:extLst>
          </p:cNvPr>
          <p:cNvCxnSpPr>
            <a:cxnSpLocks/>
          </p:cNvCxnSpPr>
          <p:nvPr/>
        </p:nvCxnSpPr>
        <p:spPr>
          <a:xfrm flipH="1">
            <a:off x="2925103" y="25717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Прямая со стрелкой 451">
            <a:extLst>
              <a:ext uri="{FF2B5EF4-FFF2-40B4-BE49-F238E27FC236}">
                <a16:creationId xmlns:a16="http://schemas.microsoft.com/office/drawing/2014/main" id="{80E8FCDC-CB4A-427D-AC8A-D1D789307C71}"/>
              </a:ext>
            </a:extLst>
          </p:cNvPr>
          <p:cNvCxnSpPr/>
          <p:nvPr/>
        </p:nvCxnSpPr>
        <p:spPr>
          <a:xfrm flipH="1">
            <a:off x="6909412" y="4117730"/>
            <a:ext cx="137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Прямая соединительная линия 453">
            <a:extLst>
              <a:ext uri="{FF2B5EF4-FFF2-40B4-BE49-F238E27FC236}">
                <a16:creationId xmlns:a16="http://schemas.microsoft.com/office/drawing/2014/main" id="{91C71364-6189-415B-A5D1-82272EC4CADE}"/>
              </a:ext>
            </a:extLst>
          </p:cNvPr>
          <p:cNvCxnSpPr/>
          <p:nvPr/>
        </p:nvCxnSpPr>
        <p:spPr>
          <a:xfrm>
            <a:off x="6394426" y="1151792"/>
            <a:ext cx="725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Прямая соединительная линия 455">
            <a:extLst>
              <a:ext uri="{FF2B5EF4-FFF2-40B4-BE49-F238E27FC236}">
                <a16:creationId xmlns:a16="http://schemas.microsoft.com/office/drawing/2014/main" id="{825D2431-12CB-466B-8707-532F32A17570}"/>
              </a:ext>
            </a:extLst>
          </p:cNvPr>
          <p:cNvCxnSpPr/>
          <p:nvPr/>
        </p:nvCxnSpPr>
        <p:spPr>
          <a:xfrm>
            <a:off x="7134225" y="1151792"/>
            <a:ext cx="0" cy="3139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Прямая со стрелкой 459">
            <a:extLst>
              <a:ext uri="{FF2B5EF4-FFF2-40B4-BE49-F238E27FC236}">
                <a16:creationId xmlns:a16="http://schemas.microsoft.com/office/drawing/2014/main" id="{6FFF6D8F-CF48-487F-9FDB-AF29F3C1B97A}"/>
              </a:ext>
            </a:extLst>
          </p:cNvPr>
          <p:cNvCxnSpPr/>
          <p:nvPr/>
        </p:nvCxnSpPr>
        <p:spPr>
          <a:xfrm flipH="1">
            <a:off x="6909412" y="4291013"/>
            <a:ext cx="224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>
            <a:extLst>
              <a:ext uri="{FF2B5EF4-FFF2-40B4-BE49-F238E27FC236}">
                <a16:creationId xmlns:a16="http://schemas.microsoft.com/office/drawing/2014/main" id="{B29FBF43-75FD-45AB-9397-8D77DDCC6102}"/>
              </a:ext>
            </a:extLst>
          </p:cNvPr>
          <p:cNvCxnSpPr/>
          <p:nvPr/>
        </p:nvCxnSpPr>
        <p:spPr>
          <a:xfrm flipH="1">
            <a:off x="171450" y="762000"/>
            <a:ext cx="189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Прямая соединительная линия 465">
            <a:extLst>
              <a:ext uri="{FF2B5EF4-FFF2-40B4-BE49-F238E27FC236}">
                <a16:creationId xmlns:a16="http://schemas.microsoft.com/office/drawing/2014/main" id="{51179DFD-A92A-471B-A96F-A4B8ABE1A4D8}"/>
              </a:ext>
            </a:extLst>
          </p:cNvPr>
          <p:cNvCxnSpPr>
            <a:cxnSpLocks/>
          </p:cNvCxnSpPr>
          <p:nvPr/>
        </p:nvCxnSpPr>
        <p:spPr>
          <a:xfrm>
            <a:off x="161925" y="762000"/>
            <a:ext cx="0" cy="2395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Прямая со стрелкой 469">
            <a:extLst>
              <a:ext uri="{FF2B5EF4-FFF2-40B4-BE49-F238E27FC236}">
                <a16:creationId xmlns:a16="http://schemas.microsoft.com/office/drawing/2014/main" id="{4E51D800-9414-4CC8-B507-7B992E0CD1AC}"/>
              </a:ext>
            </a:extLst>
          </p:cNvPr>
          <p:cNvCxnSpPr/>
          <p:nvPr/>
        </p:nvCxnSpPr>
        <p:spPr>
          <a:xfrm>
            <a:off x="161925" y="3157538"/>
            <a:ext cx="3851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1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201132" y="101831"/>
            <a:ext cx="3190018" cy="61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 dirty="0">
                <a:solidFill>
                  <a:schemeClr val="accent4">
                    <a:lumMod val="75000"/>
                  </a:schemeClr>
                </a:solidFill>
              </a:rPr>
              <a:t>Структура  к</a:t>
            </a:r>
            <a:r>
              <a:rPr lang="ru-RU" sz="3000" u="sng" dirty="0">
                <a:solidFill>
                  <a:schemeClr val="accent4">
                    <a:lumMod val="75000"/>
                  </a:schemeClr>
                </a:solidFill>
              </a:rPr>
              <a:t>ода  </a:t>
            </a:r>
            <a:endParaRPr sz="30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46" name="Таблица 18">
            <a:extLst>
              <a:ext uri="{FF2B5EF4-FFF2-40B4-BE49-F238E27FC236}">
                <a16:creationId xmlns:a16="http://schemas.microsoft.com/office/drawing/2014/main" id="{EC4C1052-ED1E-48AD-BAEE-0AB61F169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63163"/>
              </p:ext>
            </p:extLst>
          </p:nvPr>
        </p:nvGraphicFramePr>
        <p:xfrm>
          <a:off x="548982" y="2087230"/>
          <a:ext cx="2376120" cy="106680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554394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1821726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82645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ClassDB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(Классы модели сущностей)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ObjectPath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OtherExpenses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</a:tbl>
          </a:graphicData>
        </a:graphic>
      </p:graphicFrame>
      <p:graphicFrame>
        <p:nvGraphicFramePr>
          <p:cNvPr id="47" name="Таблица 18">
            <a:extLst>
              <a:ext uri="{FF2B5EF4-FFF2-40B4-BE49-F238E27FC236}">
                <a16:creationId xmlns:a16="http://schemas.microsoft.com/office/drawing/2014/main" id="{D10B0530-59F0-4273-83F4-4F08805B9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03332"/>
              </p:ext>
            </p:extLst>
          </p:nvPr>
        </p:nvGraphicFramePr>
        <p:xfrm>
          <a:off x="548640" y="3171604"/>
          <a:ext cx="2376462" cy="106680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1827822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2032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Configurations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(Настройка миграций 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UserConfigurations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CarDriveConfigurationsBase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ObjectPathDriveConfigurations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63342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OtherExpensesConfigurations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1133"/>
                  </a:ext>
                </a:extLst>
              </a:tr>
            </a:tbl>
          </a:graphicData>
        </a:graphic>
      </p:graphicFrame>
      <p:graphicFrame>
        <p:nvGraphicFramePr>
          <p:cNvPr id="49" name="Таблица 18">
            <a:extLst>
              <a:ext uri="{FF2B5EF4-FFF2-40B4-BE49-F238E27FC236}">
                <a16:creationId xmlns:a16="http://schemas.microsoft.com/office/drawing/2014/main" id="{9DF57D50-F34C-4131-B15A-3BB26BBDA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76250"/>
              </p:ext>
            </p:extLst>
          </p:nvPr>
        </p:nvGraphicFramePr>
        <p:xfrm>
          <a:off x="548982" y="4239137"/>
          <a:ext cx="2376120" cy="6400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554394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  <a:gridCol w="1821726">
                  <a:extLst>
                    <a:ext uri="{9D8B030D-6E8A-4147-A177-3AD203B41FA5}">
                      <a16:colId xmlns:a16="http://schemas.microsoft.com/office/drawing/2014/main" val="1007166062"/>
                    </a:ext>
                  </a:extLst>
                </a:gridCol>
              </a:tblGrid>
              <a:tr h="182645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Migrations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(Сервисная папка миграций)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20250216080154_InitCreate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193"/>
                  </a:ext>
                </a:extLst>
              </a:tr>
              <a:tr h="182645">
                <a:tc>
                  <a:txBody>
                    <a:bodyPr/>
                    <a:lstStyle/>
                    <a:p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ApplicationContextModelSnapshot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1028"/>
                  </a:ext>
                </a:extLst>
              </a:tr>
            </a:tbl>
          </a:graphicData>
        </a:graphic>
      </p:graphicFrame>
      <p:graphicFrame>
        <p:nvGraphicFramePr>
          <p:cNvPr id="50" name="Таблица 18">
            <a:extLst>
              <a:ext uri="{FF2B5EF4-FFF2-40B4-BE49-F238E27FC236}">
                <a16:creationId xmlns:a16="http://schemas.microsoft.com/office/drawing/2014/main" id="{A9C50775-2752-4D6A-BF48-E5ADAE5F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28423"/>
              </p:ext>
            </p:extLst>
          </p:nvPr>
        </p:nvGraphicFramePr>
        <p:xfrm>
          <a:off x="548982" y="1808451"/>
          <a:ext cx="2376120" cy="21336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376120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ApplicationContext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(Классы контекст 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1" name="Таблица 18">
            <a:extLst>
              <a:ext uri="{FF2B5EF4-FFF2-40B4-BE49-F238E27FC236}">
                <a16:creationId xmlns:a16="http://schemas.microsoft.com/office/drawing/2014/main" id="{9E4F0085-EFC4-4598-86D2-F0F9FE687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8690"/>
              </p:ext>
            </p:extLst>
          </p:nvPr>
        </p:nvGraphicFramePr>
        <p:xfrm>
          <a:off x="548982" y="1010779"/>
          <a:ext cx="2374460" cy="335280"/>
        </p:xfrm>
        <a:graphic>
          <a:graphicData uri="http://schemas.openxmlformats.org/drawingml/2006/table">
            <a:tbl>
              <a:tblPr firstRow="1" lastRow="1" bandRow="1">
                <a:tableStyleId>{A9C6232C-2E12-4890-8F07-FF37BF6163DD}</a:tableStyleId>
              </a:tblPr>
              <a:tblGrid>
                <a:gridCol w="2374460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274377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DataBaseHandler</a:t>
                      </a:r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(Классы обработчик сообщений сохранения и чтения  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2" name="Таблица 18">
            <a:extLst>
              <a:ext uri="{FF2B5EF4-FFF2-40B4-BE49-F238E27FC236}">
                <a16:creationId xmlns:a16="http://schemas.microsoft.com/office/drawing/2014/main" id="{8474376B-5D45-43D4-86E1-3EDA3CC35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36741"/>
              </p:ext>
            </p:extLst>
          </p:nvPr>
        </p:nvGraphicFramePr>
        <p:xfrm>
          <a:off x="5364944" y="921833"/>
          <a:ext cx="2695379" cy="3352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31592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PassUser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(Класс получения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данных паролей из файла</a:t>
                      </a:r>
                      <a:r>
                        <a:rPr lang="en-US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userPass.json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сохранение пароля </a:t>
                      </a:r>
                      <a:r>
                        <a:rPr lang="en-US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файл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3" name="Таблица 18">
            <a:extLst>
              <a:ext uri="{FF2B5EF4-FFF2-40B4-BE49-F238E27FC236}">
                <a16:creationId xmlns:a16="http://schemas.microsoft.com/office/drawing/2014/main" id="{25741DA9-378E-4624-A292-93EA26C1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48287"/>
              </p:ext>
            </p:extLst>
          </p:nvPr>
        </p:nvGraphicFramePr>
        <p:xfrm>
          <a:off x="548982" y="1407752"/>
          <a:ext cx="2376120" cy="3352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376120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RepositoryReportMaker</a:t>
                      </a:r>
                      <a:endParaRPr lang="en-US" sz="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(Классы получения данных из 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6" name="Таблица 18">
            <a:extLst>
              <a:ext uri="{FF2B5EF4-FFF2-40B4-BE49-F238E27FC236}">
                <a16:creationId xmlns:a16="http://schemas.microsoft.com/office/drawing/2014/main" id="{D460295A-215C-4A7D-BABB-437CAA3F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40867"/>
              </p:ext>
            </p:extLst>
          </p:nvPr>
        </p:nvGraphicFramePr>
        <p:xfrm>
          <a:off x="5364944" y="1321226"/>
          <a:ext cx="2695379" cy="3352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FuelPrice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получения информации по цене топлива  с сайта выгрузка в файл </a:t>
                      </a:r>
                      <a:r>
                        <a:rPr lang="en-US" sz="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FuelSetPrice.json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  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7" name="Таблица 18">
            <a:extLst>
              <a:ext uri="{FF2B5EF4-FFF2-40B4-BE49-F238E27FC236}">
                <a16:creationId xmlns:a16="http://schemas.microsoft.com/office/drawing/2014/main" id="{6F368929-A3EF-478E-9C03-A31FB8074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1739"/>
              </p:ext>
            </p:extLst>
          </p:nvPr>
        </p:nvGraphicFramePr>
        <p:xfrm>
          <a:off x="5364945" y="1720619"/>
          <a:ext cx="2695379" cy="21336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LogerTgBot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логирования  </a:t>
                      </a:r>
                      <a:r>
                        <a:rPr lang="en-US" sz="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log.json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  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59" name="Таблица 18">
            <a:extLst>
              <a:ext uri="{FF2B5EF4-FFF2-40B4-BE49-F238E27FC236}">
                <a16:creationId xmlns:a16="http://schemas.microsoft.com/office/drawing/2014/main" id="{26066BDB-2415-4C64-9976-743E646AE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44118"/>
              </p:ext>
            </p:extLst>
          </p:nvPr>
        </p:nvGraphicFramePr>
        <p:xfrm>
          <a:off x="5364945" y="643054"/>
          <a:ext cx="2695379" cy="21336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FileExcelHandler</a:t>
                      </a:r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(Класс формирования 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 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файл) 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60" name="Таблица 18">
            <a:extLst>
              <a:ext uri="{FF2B5EF4-FFF2-40B4-BE49-F238E27FC236}">
                <a16:creationId xmlns:a16="http://schemas.microsoft.com/office/drawing/2014/main" id="{37051D6E-093D-48BF-90F4-6B515F04D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72056"/>
              </p:ext>
            </p:extLst>
          </p:nvPr>
        </p:nvGraphicFramePr>
        <p:xfrm>
          <a:off x="4199791" y="3391124"/>
          <a:ext cx="2695379" cy="3352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(Класс точки входа в программу, формирования прослушивания</a:t>
                      </a:r>
                      <a:r>
                        <a:rPr lang="en-US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TelegramBot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61" name="Таблица 18">
            <a:extLst>
              <a:ext uri="{FF2B5EF4-FFF2-40B4-BE49-F238E27FC236}">
                <a16:creationId xmlns:a16="http://schemas.microsoft.com/office/drawing/2014/main" id="{9D71A521-9D63-4CA3-8084-16C739023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54401"/>
              </p:ext>
            </p:extLst>
          </p:nvPr>
        </p:nvGraphicFramePr>
        <p:xfrm>
          <a:off x="4199791" y="3845761"/>
          <a:ext cx="2695379" cy="33528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MessageProcessing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(Основной класс обработки сообщений </a:t>
                      </a:r>
                      <a:r>
                        <a:rPr lang="en-US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TelegramBot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graphicFrame>
        <p:nvGraphicFramePr>
          <p:cNvPr id="62" name="Таблица 18">
            <a:extLst>
              <a:ext uri="{FF2B5EF4-FFF2-40B4-BE49-F238E27FC236}">
                <a16:creationId xmlns:a16="http://schemas.microsoft.com/office/drawing/2014/main" id="{CC22D901-4C5A-4101-A117-88C10D722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8034"/>
              </p:ext>
            </p:extLst>
          </p:nvPr>
        </p:nvGraphicFramePr>
        <p:xfrm>
          <a:off x="4199791" y="4301049"/>
          <a:ext cx="2695379" cy="457200"/>
        </p:xfrm>
        <a:graphic>
          <a:graphicData uri="http://schemas.openxmlformats.org/drawingml/2006/table">
            <a:tbl>
              <a:tblPr firstRow="1" bandRow="1">
                <a:tableStyleId>{A9C6232C-2E12-4890-8F07-FF37BF6163DD}</a:tableStyleId>
              </a:tblPr>
              <a:tblGrid>
                <a:gridCol w="2695379">
                  <a:extLst>
                    <a:ext uri="{9D8B030D-6E8A-4147-A177-3AD203B41FA5}">
                      <a16:colId xmlns:a16="http://schemas.microsoft.com/office/drawing/2014/main" val="32888400"/>
                    </a:ext>
                  </a:extLst>
                </a:gridCol>
              </a:tblGrid>
              <a:tr h="182645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KeyBoardSetting</a:t>
                      </a:r>
                      <a:r>
                        <a:rPr lang="ru-RU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(Вспомогательный класс формирования и обработки  </a:t>
                      </a:r>
                      <a:r>
                        <a:rPr lang="ru-RU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Инлайн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Реплай</a:t>
                      </a:r>
                      <a:r>
                        <a:rPr lang="ru-RU" sz="8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клавиатур для </a:t>
                      </a:r>
                      <a:r>
                        <a:rPr lang="en-US" sz="800" b="0" kern="1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TelegramBot</a:t>
                      </a: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248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176B0A-01A0-4D4A-9E5D-BE646A7DD84E}"/>
              </a:ext>
            </a:extLst>
          </p:cNvPr>
          <p:cNvSpPr txBox="1"/>
          <p:nvPr/>
        </p:nvSpPr>
        <p:spPr>
          <a:xfrm>
            <a:off x="4248150" y="2929459"/>
            <a:ext cx="269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Основные классы обработки и взаимодействия с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Telegram API 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5DBD7A-0893-4F0C-9A86-E9A82ACFC467}"/>
              </a:ext>
            </a:extLst>
          </p:cNvPr>
          <p:cNvSpPr txBox="1"/>
          <p:nvPr/>
        </p:nvSpPr>
        <p:spPr>
          <a:xfrm>
            <a:off x="5329238" y="400388"/>
            <a:ext cx="269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Классы работы с файлами данных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7F285F-C9C4-4DD4-8F14-D5619B0DC666}"/>
              </a:ext>
            </a:extLst>
          </p:cNvPr>
          <p:cNvSpPr txBox="1"/>
          <p:nvPr/>
        </p:nvSpPr>
        <p:spPr>
          <a:xfrm>
            <a:off x="548982" y="760526"/>
            <a:ext cx="269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Классы работы с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EF Core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DB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F9A1D7-E982-43E0-982D-BDB106F6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87" y="1276755"/>
            <a:ext cx="2143559" cy="1339724"/>
          </a:xfrm>
          <a:prstGeom prst="rect">
            <a:avLst/>
          </a:prstGeom>
        </p:spPr>
      </p:pic>
      <p:sp>
        <p:nvSpPr>
          <p:cNvPr id="15" name="Стрелка: изогнутая 14">
            <a:extLst>
              <a:ext uri="{FF2B5EF4-FFF2-40B4-BE49-F238E27FC236}">
                <a16:creationId xmlns:a16="http://schemas.microsoft.com/office/drawing/2014/main" id="{6767D1A3-96D5-46B7-8631-79635E662D6D}"/>
              </a:ext>
            </a:extLst>
          </p:cNvPr>
          <p:cNvSpPr/>
          <p:nvPr/>
        </p:nvSpPr>
        <p:spPr>
          <a:xfrm rot="16200000">
            <a:off x="3211701" y="3076818"/>
            <a:ext cx="1184721" cy="6286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Стрелка: изогнутая 65">
            <a:extLst>
              <a:ext uri="{FF2B5EF4-FFF2-40B4-BE49-F238E27FC236}">
                <a16:creationId xmlns:a16="http://schemas.microsoft.com/office/drawing/2014/main" id="{565FC4BD-E9FA-474D-AC3D-D451182BB7D1}"/>
              </a:ext>
            </a:extLst>
          </p:cNvPr>
          <p:cNvSpPr/>
          <p:nvPr/>
        </p:nvSpPr>
        <p:spPr>
          <a:xfrm rot="5400000">
            <a:off x="5399741" y="2089875"/>
            <a:ext cx="571377" cy="9145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Стрелка: вверх-вниз 15">
            <a:extLst>
              <a:ext uri="{FF2B5EF4-FFF2-40B4-BE49-F238E27FC236}">
                <a16:creationId xmlns:a16="http://schemas.microsoft.com/office/drawing/2014/main" id="{1B3CE124-CA31-4CCE-AC1D-67AFE88E33BD}"/>
              </a:ext>
            </a:extLst>
          </p:cNvPr>
          <p:cNvSpPr/>
          <p:nvPr/>
        </p:nvSpPr>
        <p:spPr>
          <a:xfrm>
            <a:off x="6305550" y="2045039"/>
            <a:ext cx="266700" cy="784811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Стрелка: вверх-вниз 67">
            <a:extLst>
              <a:ext uri="{FF2B5EF4-FFF2-40B4-BE49-F238E27FC236}">
                <a16:creationId xmlns:a16="http://schemas.microsoft.com/office/drawing/2014/main" id="{6B8AFA6B-9116-4CE2-BF3A-1BF983033D67}"/>
              </a:ext>
            </a:extLst>
          </p:cNvPr>
          <p:cNvSpPr/>
          <p:nvPr/>
        </p:nvSpPr>
        <p:spPr>
          <a:xfrm rot="16200000">
            <a:off x="3418659" y="3844510"/>
            <a:ext cx="287577" cy="948327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277C5-DE89-4CE8-B24B-D3784866D30C}"/>
              </a:ext>
            </a:extLst>
          </p:cNvPr>
          <p:cNvSpPr txBox="1"/>
          <p:nvPr/>
        </p:nvSpPr>
        <p:spPr>
          <a:xfrm>
            <a:off x="3401335" y="822118"/>
            <a:ext cx="159691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Pattern Observer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540182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673</Words>
  <Application>Microsoft Office PowerPoint</Application>
  <PresentationFormat>Экран (16:9)</PresentationFormat>
  <Paragraphs>189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Trebuchet MS</vt:lpstr>
      <vt:lpstr>Roboto</vt:lpstr>
      <vt:lpstr>Times New Roman</vt:lpstr>
      <vt:lpstr>Roboto Medium</vt:lpstr>
      <vt:lpstr>Arial</vt:lpstr>
      <vt:lpstr>Calibri</vt:lpstr>
      <vt:lpstr>Wingdings 3</vt:lpstr>
      <vt:lpstr>Аспект</vt:lpstr>
      <vt:lpstr>Презентация PowerPoint</vt:lpstr>
      <vt:lpstr>Меня хорошо видно &amp; слышно?</vt:lpstr>
      <vt:lpstr>Защита проекта  Тема: Telegram Bot  учета помесячного контроля затрат подотчетных средств для передвижения сотрудников на личном транспорте и транспорте в компании монтажно-сервисной организации специализирующейся на системах ОВиК/HVAC (отопление вентиляции  и кондиционирования).    </vt:lpstr>
      <vt:lpstr>План защиты</vt:lpstr>
      <vt:lpstr>Презентация PowerPoint</vt:lpstr>
      <vt:lpstr>Какие технологии использовались</vt:lpstr>
      <vt:lpstr>Схема работы Telegram Bot    </vt:lpstr>
      <vt:lpstr>Структура базы данных </vt:lpstr>
      <vt:lpstr>Структура  кода  </vt:lpstr>
      <vt:lpstr>Структура  меню</vt:lpstr>
      <vt:lpstr>Выводы</vt:lpstr>
      <vt:lpstr>Презентация PowerPoint</vt:lpstr>
      <vt:lpstr>Спасибо за внимание!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Blagov</dc:creator>
  <cp:lastModifiedBy>alexeyblmi8@gmail.com</cp:lastModifiedBy>
  <cp:revision>93</cp:revision>
  <dcterms:modified xsi:type="dcterms:W3CDTF">2025-03-04T16:41:53Z</dcterms:modified>
</cp:coreProperties>
</file>